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6257588" cy="9080500"/>
  <p:notesSz cx="6858000" cy="9144000"/>
  <p:defaultTextStyle>
    <a:defPPr>
      <a:defRPr lang="en-US"/>
    </a:defPPr>
    <a:lvl1pPr marL="0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93069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86139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79208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72278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65347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58417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51486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44556" algn="l" defTabSz="69306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60">
          <p15:clr>
            <a:srgbClr val="A4A3A4"/>
          </p15:clr>
        </p15:guide>
        <p15:guide id="2" pos="5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7E86"/>
    <a:srgbClr val="B2222C"/>
    <a:srgbClr val="224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6" autoAdjust="0"/>
    <p:restoredTop sz="94585" autoAdjust="0"/>
  </p:normalViewPr>
  <p:slideViewPr>
    <p:cSldViewPr snapToGrid="0" snapToObjects="1">
      <p:cViewPr>
        <p:scale>
          <a:sx n="58" d="100"/>
          <a:sy n="58" d="100"/>
        </p:scale>
        <p:origin x="-348" y="144"/>
      </p:cViewPr>
      <p:guideLst>
        <p:guide orient="horz" pos="2860"/>
        <p:guide pos="5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EA7B0-293D-DC47-AAAA-A8B738CD9B69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8775" y="685800"/>
            <a:ext cx="6140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A7C5F-4B59-8742-B7BB-DFA98D0F0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67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93069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86139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79208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72278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65347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58417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51486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544556" algn="l" defTabSz="6930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19" y="2820842"/>
            <a:ext cx="13818950" cy="1946422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638" y="5145617"/>
            <a:ext cx="11380312" cy="23205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3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86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79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7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65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58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51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4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6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6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57049" y="424598"/>
            <a:ext cx="6503035" cy="903846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5120" y="424598"/>
            <a:ext cx="19240969" cy="903846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7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37" y="5835063"/>
            <a:ext cx="13818950" cy="1803489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37" y="3848704"/>
            <a:ext cx="13818950" cy="198635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93069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8613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7920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7227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6534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584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514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54455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8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5120" y="2471916"/>
            <a:ext cx="12870591" cy="6991144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6669" y="2471916"/>
            <a:ext cx="12873414" cy="6991144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2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363641"/>
            <a:ext cx="14631829" cy="151341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79" y="2032604"/>
            <a:ext cx="7183258" cy="847092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93069" indent="0">
              <a:buNone/>
              <a:defRPr sz="3000" b="1"/>
            </a:lvl2pPr>
            <a:lvl3pPr marL="1386139" indent="0">
              <a:buNone/>
              <a:defRPr sz="2700" b="1"/>
            </a:lvl3pPr>
            <a:lvl4pPr marL="2079208" indent="0">
              <a:buNone/>
              <a:defRPr sz="2400" b="1"/>
            </a:lvl4pPr>
            <a:lvl5pPr marL="2772278" indent="0">
              <a:buNone/>
              <a:defRPr sz="2400" b="1"/>
            </a:lvl5pPr>
            <a:lvl6pPr marL="3465347" indent="0">
              <a:buNone/>
              <a:defRPr sz="2400" b="1"/>
            </a:lvl6pPr>
            <a:lvl7pPr marL="4158417" indent="0">
              <a:buNone/>
              <a:defRPr sz="2400" b="1"/>
            </a:lvl7pPr>
            <a:lvl8pPr marL="4851486" indent="0">
              <a:buNone/>
              <a:defRPr sz="2400" b="1"/>
            </a:lvl8pPr>
            <a:lvl9pPr marL="5544556" indent="0">
              <a:buNone/>
              <a:defRPr sz="24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79" y="2879695"/>
            <a:ext cx="7183258" cy="523179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630" y="2032604"/>
            <a:ext cx="7186080" cy="847092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93069" indent="0">
              <a:buNone/>
              <a:defRPr sz="3000" b="1"/>
            </a:lvl2pPr>
            <a:lvl3pPr marL="1386139" indent="0">
              <a:buNone/>
              <a:defRPr sz="2700" b="1"/>
            </a:lvl3pPr>
            <a:lvl4pPr marL="2079208" indent="0">
              <a:buNone/>
              <a:defRPr sz="2400" b="1"/>
            </a:lvl4pPr>
            <a:lvl5pPr marL="2772278" indent="0">
              <a:buNone/>
              <a:defRPr sz="2400" b="1"/>
            </a:lvl5pPr>
            <a:lvl6pPr marL="3465347" indent="0">
              <a:buNone/>
              <a:defRPr sz="2400" b="1"/>
            </a:lvl6pPr>
            <a:lvl7pPr marL="4158417" indent="0">
              <a:buNone/>
              <a:defRPr sz="2400" b="1"/>
            </a:lvl7pPr>
            <a:lvl8pPr marL="4851486" indent="0">
              <a:buNone/>
              <a:defRPr sz="2400" b="1"/>
            </a:lvl8pPr>
            <a:lvl9pPr marL="5544556" indent="0">
              <a:buNone/>
              <a:defRPr sz="24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630" y="2879695"/>
            <a:ext cx="7186080" cy="523179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7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7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7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361539"/>
            <a:ext cx="5348634" cy="15386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266" y="361539"/>
            <a:ext cx="9088443" cy="7749955"/>
          </a:xfrm>
        </p:spPr>
        <p:txBody>
          <a:bodyPr/>
          <a:lstStyle>
            <a:lvl1pPr>
              <a:defRPr sz="49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81" y="1900180"/>
            <a:ext cx="5348634" cy="6211315"/>
          </a:xfrm>
        </p:spPr>
        <p:txBody>
          <a:bodyPr/>
          <a:lstStyle>
            <a:lvl1pPr marL="0" indent="0">
              <a:buNone/>
              <a:defRPr sz="2100"/>
            </a:lvl1pPr>
            <a:lvl2pPr marL="693069" indent="0">
              <a:buNone/>
              <a:defRPr sz="1800"/>
            </a:lvl2pPr>
            <a:lvl3pPr marL="1386139" indent="0">
              <a:buNone/>
              <a:defRPr sz="1500"/>
            </a:lvl3pPr>
            <a:lvl4pPr marL="2079208" indent="0">
              <a:buNone/>
              <a:defRPr sz="1400"/>
            </a:lvl4pPr>
            <a:lvl5pPr marL="2772278" indent="0">
              <a:buNone/>
              <a:defRPr sz="1400"/>
            </a:lvl5pPr>
            <a:lvl6pPr marL="3465347" indent="0">
              <a:buNone/>
              <a:defRPr sz="1400"/>
            </a:lvl6pPr>
            <a:lvl7pPr marL="4158417" indent="0">
              <a:buNone/>
              <a:defRPr sz="1400"/>
            </a:lvl7pPr>
            <a:lvl8pPr marL="4851486" indent="0">
              <a:buNone/>
              <a:defRPr sz="1400"/>
            </a:lvl8pPr>
            <a:lvl9pPr marL="5544556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8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602" y="6356350"/>
            <a:ext cx="9754553" cy="750403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602" y="811359"/>
            <a:ext cx="9754553" cy="5448300"/>
          </a:xfrm>
        </p:spPr>
        <p:txBody>
          <a:bodyPr/>
          <a:lstStyle>
            <a:lvl1pPr marL="0" indent="0">
              <a:buNone/>
              <a:defRPr sz="4900"/>
            </a:lvl1pPr>
            <a:lvl2pPr marL="693069" indent="0">
              <a:buNone/>
              <a:defRPr sz="4200"/>
            </a:lvl2pPr>
            <a:lvl3pPr marL="1386139" indent="0">
              <a:buNone/>
              <a:defRPr sz="3600"/>
            </a:lvl3pPr>
            <a:lvl4pPr marL="2079208" indent="0">
              <a:buNone/>
              <a:defRPr sz="3000"/>
            </a:lvl4pPr>
            <a:lvl5pPr marL="2772278" indent="0">
              <a:buNone/>
              <a:defRPr sz="3000"/>
            </a:lvl5pPr>
            <a:lvl6pPr marL="3465347" indent="0">
              <a:buNone/>
              <a:defRPr sz="3000"/>
            </a:lvl6pPr>
            <a:lvl7pPr marL="4158417" indent="0">
              <a:buNone/>
              <a:defRPr sz="3000"/>
            </a:lvl7pPr>
            <a:lvl8pPr marL="4851486" indent="0">
              <a:buNone/>
              <a:defRPr sz="3000"/>
            </a:lvl8pPr>
            <a:lvl9pPr marL="5544556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602" y="7106753"/>
            <a:ext cx="9754553" cy="1065697"/>
          </a:xfrm>
        </p:spPr>
        <p:txBody>
          <a:bodyPr/>
          <a:lstStyle>
            <a:lvl1pPr marL="0" indent="0">
              <a:buNone/>
              <a:defRPr sz="2100"/>
            </a:lvl1pPr>
            <a:lvl2pPr marL="693069" indent="0">
              <a:buNone/>
              <a:defRPr sz="1800"/>
            </a:lvl2pPr>
            <a:lvl3pPr marL="1386139" indent="0">
              <a:buNone/>
              <a:defRPr sz="1500"/>
            </a:lvl3pPr>
            <a:lvl4pPr marL="2079208" indent="0">
              <a:buNone/>
              <a:defRPr sz="1400"/>
            </a:lvl4pPr>
            <a:lvl5pPr marL="2772278" indent="0">
              <a:buNone/>
              <a:defRPr sz="1400"/>
            </a:lvl5pPr>
            <a:lvl6pPr marL="3465347" indent="0">
              <a:buNone/>
              <a:defRPr sz="1400"/>
            </a:lvl6pPr>
            <a:lvl7pPr marL="4158417" indent="0">
              <a:buNone/>
              <a:defRPr sz="1400"/>
            </a:lvl7pPr>
            <a:lvl8pPr marL="4851486" indent="0">
              <a:buNone/>
              <a:defRPr sz="1400"/>
            </a:lvl8pPr>
            <a:lvl9pPr marL="5544556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3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81" y="363641"/>
            <a:ext cx="14631829" cy="1513417"/>
          </a:xfrm>
          <a:prstGeom prst="rect">
            <a:avLst/>
          </a:prstGeom>
        </p:spPr>
        <p:txBody>
          <a:bodyPr vert="horz" lIns="138614" tIns="69307" rIns="138614" bIns="69307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81" y="2118785"/>
            <a:ext cx="14631829" cy="5992710"/>
          </a:xfrm>
          <a:prstGeom prst="rect">
            <a:avLst/>
          </a:prstGeom>
        </p:spPr>
        <p:txBody>
          <a:bodyPr vert="horz" lIns="138614" tIns="69307" rIns="138614" bIns="69307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2881" y="8416279"/>
            <a:ext cx="3793437" cy="483452"/>
          </a:xfrm>
          <a:prstGeom prst="rect">
            <a:avLst/>
          </a:prstGeom>
        </p:spPr>
        <p:txBody>
          <a:bodyPr vert="horz" lIns="138614" tIns="69307" rIns="138614" bIns="69307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B3EA8-B1AE-FF41-9CEA-0E3FD0523C21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4676" y="8416279"/>
            <a:ext cx="5148236" cy="483452"/>
          </a:xfrm>
          <a:prstGeom prst="rect">
            <a:avLst/>
          </a:prstGeom>
        </p:spPr>
        <p:txBody>
          <a:bodyPr vert="horz" lIns="138614" tIns="69307" rIns="138614" bIns="69307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1273" y="8416279"/>
            <a:ext cx="3793437" cy="483452"/>
          </a:xfrm>
          <a:prstGeom prst="rect">
            <a:avLst/>
          </a:prstGeom>
        </p:spPr>
        <p:txBody>
          <a:bodyPr vert="horz" lIns="138614" tIns="69307" rIns="138614" bIns="69307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D2CF-85D4-4C47-9C3D-F87336963F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9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93069" rtl="0" eaLnBrk="1" latinLnBrk="0" hangingPunct="1">
        <a:spcBef>
          <a:spcPct val="0"/>
        </a:spcBef>
        <a:buNone/>
        <a:defRPr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9802" indent="-519802" algn="l" defTabSz="693069" rtl="0" eaLnBrk="1" latinLnBrk="0" hangingPunct="1">
        <a:spcBef>
          <a:spcPct val="20000"/>
        </a:spcBef>
        <a:buFont typeface="Arial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26238" indent="-433168" algn="l" defTabSz="693069" rtl="0" eaLnBrk="1" latinLnBrk="0" hangingPunct="1">
        <a:spcBef>
          <a:spcPct val="20000"/>
        </a:spcBef>
        <a:buFont typeface="Arial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32674" indent="-346535" algn="l" defTabSz="69306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25743" indent="-346535" algn="l" defTabSz="693069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118813" indent="-346535" algn="l" defTabSz="693069" rtl="0" eaLnBrk="1" latinLnBrk="0" hangingPunct="1">
        <a:spcBef>
          <a:spcPct val="20000"/>
        </a:spcBef>
        <a:buFont typeface="Arial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11882" indent="-346535" algn="l" defTabSz="693069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04952" indent="-346535" algn="l" defTabSz="693069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98021" indent="-346535" algn="l" defTabSz="693069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91091" indent="-346535" algn="l" defTabSz="693069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93069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86139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79208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72278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65347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58417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51486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44556" algn="l" defTabSz="69306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896598" y="3568832"/>
            <a:ext cx="1464820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7200" b="1" cap="none" spc="50" dirty="0" smtClean="0">
                <a:ln w="11430"/>
                <a:solidFill>
                  <a:srgbClr val="224E9B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ADEQUAÇÃO DA FROTA PESQUEIRA ÀS REGULAMENTAÇÕES AMBIENTAIS, SANITÁRIAS E TRABALHISTAS</a:t>
            </a:r>
            <a:endParaRPr lang="pt-BR" sz="7200" b="1" cap="none" spc="50" dirty="0">
              <a:ln w="11430"/>
              <a:solidFill>
                <a:srgbClr val="224E9B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54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951479"/>
            <a:ext cx="16018330" cy="213463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002060"/>
                </a:solidFill>
              </a:rPr>
              <a:t>Na primeira reunião ordinária de 2016, realizada em abril, o Conselho Diretor do Fundo da Marinha Mercante (CDFMM) aprovou R$ 1,629 bilhão para o financiamento de projetos da indústria naval. </a:t>
            </a:r>
            <a:endParaRPr lang="pt-BR" sz="2800" dirty="0">
              <a:solidFill>
                <a:srgbClr val="002060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" y="2792187"/>
            <a:ext cx="12393651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0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951479"/>
            <a:ext cx="16018330" cy="213463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002060"/>
                </a:solidFill>
              </a:rPr>
              <a:t>Na primeira reunião ordinária de 2016, realizada em abril, o Conselho Diretor do Fundo da Marinha Mercante (CDFMM) aprovou R$ 1,629 bilhão para o financiamento de projetos da indústria naval. </a:t>
            </a:r>
            <a:endParaRPr lang="pt-BR" sz="2800" dirty="0">
              <a:solidFill>
                <a:srgbClr val="00206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357" y="2667280"/>
            <a:ext cx="4865916" cy="325043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57197" y="6103568"/>
            <a:ext cx="1498962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3200" b="1" dirty="0"/>
              <a:t>Art. 26. Os recursos do FMM </a:t>
            </a:r>
            <a:r>
              <a:rPr lang="pt-BR" sz="3200" b="1" dirty="0" smtClean="0"/>
              <a:t>serão </a:t>
            </a:r>
            <a:r>
              <a:rPr lang="pt-BR" sz="3200" b="1" dirty="0"/>
              <a:t>aplicados</a:t>
            </a:r>
            <a:r>
              <a:rPr lang="pt-BR" sz="3200" b="1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pt-BR" sz="3200" b="1" dirty="0" smtClean="0"/>
              <a:t>j</a:t>
            </a:r>
            <a:r>
              <a:rPr lang="pt-BR" sz="3200" b="1" dirty="0"/>
              <a:t>) a empresa de </a:t>
            </a:r>
            <a:r>
              <a:rPr lang="pt-BR" sz="3200" b="1" dirty="0" smtClean="0"/>
              <a:t>navegação </a:t>
            </a:r>
            <a:r>
              <a:rPr lang="pt-BR" sz="3200" b="1" dirty="0"/>
              <a:t>ou estaleiro brasileiros no apoio financeiro </a:t>
            </a:r>
            <a:r>
              <a:rPr lang="pt-BR" sz="3200" b="1" dirty="0" smtClean="0"/>
              <a:t>à construção ou produção </a:t>
            </a:r>
            <a:r>
              <a:rPr lang="pt-BR" sz="3200" b="1" dirty="0"/>
              <a:t>de </a:t>
            </a:r>
            <a:r>
              <a:rPr lang="pt-BR" sz="3200" b="1" dirty="0" err="1" smtClean="0"/>
              <a:t>embarções</a:t>
            </a:r>
            <a:r>
              <a:rPr lang="pt-BR" sz="3200" b="1" dirty="0" smtClean="0"/>
              <a:t> </a:t>
            </a:r>
            <a:r>
              <a:rPr lang="pt-BR" sz="40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innerShdw blurRad="88900" dist="76200" dir="2700000">
                    <a:prstClr val="black"/>
                  </a:innerShdw>
                </a:effectLst>
              </a:rPr>
              <a:t>destinadas </a:t>
            </a:r>
            <a:r>
              <a:rPr lang="pt-BR" sz="4000" b="1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innerShdw blurRad="88900" dist="76200" dir="2700000">
                    <a:prstClr val="black"/>
                  </a:innerShdw>
                </a:effectLst>
              </a:rPr>
              <a:t>à </a:t>
            </a:r>
            <a:r>
              <a:rPr lang="pt-BR" sz="40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innerShdw blurRad="88900" dist="76200" dir="2700000">
                    <a:prstClr val="black"/>
                  </a:innerShdw>
                </a:effectLst>
              </a:rPr>
              <a:t>pesca</a:t>
            </a:r>
            <a:r>
              <a:rPr lang="pt-BR" sz="3200" b="1" dirty="0"/>
              <a:t>, ate 100% (cem por cento) do valor do </a:t>
            </a:r>
            <a:r>
              <a:rPr lang="pt-BR" sz="3200" b="1" dirty="0" smtClean="0"/>
              <a:t>projeto aprovado</a:t>
            </a:r>
            <a:r>
              <a:rPr lang="pt-BR" sz="3200" b="1" dirty="0"/>
              <a:t>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613069" y="3053452"/>
            <a:ext cx="87357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LEI N° 10.893, DE 13 DE JULHO DE 2004</a:t>
            </a:r>
          </a:p>
          <a:p>
            <a:pPr marL="2057400"/>
            <a:r>
              <a:rPr lang="pt-BR" sz="3200" b="1" dirty="0" smtClean="0"/>
              <a:t>Dispõe </a:t>
            </a:r>
            <a:r>
              <a:rPr lang="pt-BR" sz="3200" b="1" dirty="0"/>
              <a:t>sobre </a:t>
            </a:r>
            <a:r>
              <a:rPr lang="pt-BR" sz="3200" b="1" dirty="0" smtClean="0"/>
              <a:t>o </a:t>
            </a:r>
            <a:r>
              <a:rPr lang="pt-BR" sz="3200" b="1" dirty="0"/>
              <a:t>Adicional ao Frete para </a:t>
            </a:r>
            <a:r>
              <a:rPr lang="pt-BR" sz="3200" b="1" dirty="0" smtClean="0"/>
              <a:t>a Renovação </a:t>
            </a:r>
            <a:r>
              <a:rPr lang="pt-BR" sz="3200" b="1" dirty="0"/>
              <a:t>da Marinha Mercante - AFRMM e </a:t>
            </a:r>
            <a:r>
              <a:rPr lang="pt-BR" sz="3200" b="1" dirty="0" smtClean="0"/>
              <a:t>o Fundo </a:t>
            </a:r>
            <a:r>
              <a:rPr lang="pt-BR" sz="3200" b="1" dirty="0"/>
              <a:t>da Marinha Mercante - FMM, e </a:t>
            </a:r>
            <a:r>
              <a:rPr lang="pt-BR" sz="3200" b="1" dirty="0" smtClean="0"/>
              <a:t>dá outras providências</a:t>
            </a:r>
            <a:r>
              <a:rPr lang="pt-BR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15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537096"/>
            <a:ext cx="16018330" cy="746692"/>
          </a:xfrm>
        </p:spPr>
        <p:txBody>
          <a:bodyPr>
            <a:no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Mito da Caverna: 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Metáfora escrita por Platão sobre aparências e realidade.</a:t>
            </a:r>
            <a: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55171" y="2060528"/>
            <a:ext cx="1498962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3200" dirty="0"/>
              <a:t>O mito: </a:t>
            </a:r>
            <a:endParaRPr lang="pt-BR" sz="3200" dirty="0" smtClean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3200" dirty="0" smtClean="0"/>
              <a:t>Diversos </a:t>
            </a:r>
            <a:r>
              <a:rPr lang="pt-BR" sz="3200" dirty="0"/>
              <a:t>indivíduos vivem em uma caverna presos por </a:t>
            </a:r>
            <a:r>
              <a:rPr lang="pt-BR" sz="3200" dirty="0" smtClean="0"/>
              <a:t>grilhões e só </a:t>
            </a:r>
            <a:r>
              <a:rPr lang="pt-BR" sz="3200" dirty="0"/>
              <a:t>observam o movimento </a:t>
            </a:r>
            <a:r>
              <a:rPr lang="pt-BR" sz="3200" dirty="0" smtClean="0"/>
              <a:t>de </a:t>
            </a:r>
            <a:r>
              <a:rPr lang="pt-BR" sz="3200" dirty="0"/>
              <a:t>sombras </a:t>
            </a:r>
            <a:r>
              <a:rPr lang="pt-BR" sz="3200" dirty="0" smtClean="0"/>
              <a:t>projetadas </a:t>
            </a:r>
            <a:r>
              <a:rPr lang="pt-BR" sz="3200" dirty="0"/>
              <a:t>em uma parede </a:t>
            </a:r>
            <a:r>
              <a:rPr lang="pt-BR" sz="3200" dirty="0" smtClean="0"/>
              <a:t>sem </a:t>
            </a:r>
            <a:r>
              <a:rPr lang="pt-BR" sz="3200" dirty="0"/>
              <a:t>saber da existência do mundo </a:t>
            </a:r>
            <a:r>
              <a:rPr lang="pt-BR" sz="3200" dirty="0" smtClean="0"/>
              <a:t>exterior. Eles acreditam </a:t>
            </a:r>
            <a:r>
              <a:rPr lang="pt-BR" sz="3200" dirty="0"/>
              <a:t>que estas sombras </a:t>
            </a:r>
            <a:r>
              <a:rPr lang="pt-BR" sz="3200" dirty="0" smtClean="0"/>
              <a:t>são o contorno </a:t>
            </a:r>
            <a:r>
              <a:rPr lang="pt-BR" sz="3200" dirty="0"/>
              <a:t>das coisas </a:t>
            </a:r>
            <a:r>
              <a:rPr lang="pt-BR" sz="3200" dirty="0" smtClean="0"/>
              <a:t>reais</a:t>
            </a:r>
            <a:r>
              <a:rPr lang="pt-BR" sz="3200" b="1" dirty="0" smtClean="0"/>
              <a:t>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3200" dirty="0"/>
              <a:t>Um dos prisioneiros foge da </a:t>
            </a:r>
            <a:r>
              <a:rPr lang="pt-BR" sz="3200" dirty="0" smtClean="0"/>
              <a:t>caverna enfrentando </a:t>
            </a:r>
            <a:r>
              <a:rPr lang="pt-BR" sz="3200" dirty="0"/>
              <a:t>um sofrido caminho de fuga</a:t>
            </a:r>
            <a:r>
              <a:rPr lang="pt-BR" sz="3200" dirty="0" smtClean="0"/>
              <a:t>. É um </a:t>
            </a:r>
            <a:r>
              <a:rPr lang="pt-BR" sz="3200" dirty="0"/>
              <a:t>sujeito questionador que não se contenta em aceitar passivamente as </a:t>
            </a:r>
            <a:r>
              <a:rPr lang="pt-BR" sz="3200" dirty="0" smtClean="0"/>
              <a:t>coisas como estão.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3200" dirty="0" smtClean="0"/>
              <a:t>Ele sai da caverna e depois </a:t>
            </a:r>
            <a:r>
              <a:rPr lang="pt-BR" sz="3200" dirty="0"/>
              <a:t>de se acostumar com a claridade observa o sol no </a:t>
            </a:r>
            <a:r>
              <a:rPr lang="pt-BR" sz="3200" dirty="0" smtClean="0"/>
              <a:t>céu, as cores, formas e sons da natureza.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 smtClean="0"/>
              <a:t>Retorna então à </a:t>
            </a:r>
            <a:r>
              <a:rPr lang="pt-BR" sz="3200" dirty="0"/>
              <a:t>caverna para libertar seus </a:t>
            </a:r>
            <a:r>
              <a:rPr lang="pt-BR" sz="3200" dirty="0" smtClean="0"/>
              <a:t>amigos. Estes, porém, não acreditam no </a:t>
            </a:r>
            <a:r>
              <a:rPr lang="pt-BR" sz="3200" dirty="0"/>
              <a:t>que o </a:t>
            </a:r>
            <a:r>
              <a:rPr lang="pt-BR" sz="3200" dirty="0" err="1"/>
              <a:t>ex-prisioneiro</a:t>
            </a:r>
            <a:r>
              <a:rPr lang="pt-BR" sz="3200" dirty="0"/>
              <a:t> </a:t>
            </a:r>
            <a:r>
              <a:rPr lang="pt-BR" sz="3200" dirty="0" smtClean="0"/>
              <a:t>conta </a:t>
            </a:r>
            <a:r>
              <a:rPr lang="pt-BR" sz="3200" dirty="0"/>
              <a:t>e chamaram-no de louco. Para evitar que suas ideias atraíssem outras pessoas para os “perigos da insanidade”, </a:t>
            </a:r>
            <a:r>
              <a:rPr lang="pt-BR" sz="3200" dirty="0" smtClean="0"/>
              <a:t>o matam.</a:t>
            </a:r>
          </a:p>
          <a:p>
            <a:pPr>
              <a:spcAft>
                <a:spcPts val="1200"/>
              </a:spcAft>
            </a:pP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71209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537096"/>
            <a:ext cx="16018330" cy="746692"/>
          </a:xfrm>
        </p:spPr>
        <p:txBody>
          <a:bodyPr>
            <a:no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Mito da Caverna: 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Metáfora escrita por Platão sobre aparências e realidade.</a:t>
            </a:r>
            <a: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t-B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55170" y="3270672"/>
            <a:ext cx="14989629" cy="386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Significado:</a:t>
            </a:r>
          </a:p>
          <a:p>
            <a:pPr lvl="0">
              <a:lnSpc>
                <a:spcPct val="120000"/>
              </a:lnSpc>
              <a:spcAft>
                <a:spcPts val="1800"/>
              </a:spcAft>
            </a:pP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 </a:t>
            </a: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passividade, o conformismo e a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resistência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mudança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se considera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consolidado, em contraste com </a:t>
            </a: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criatividade e </a:t>
            </a: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inovação.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223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2510622"/>
            <a:ext cx="15936685" cy="451646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PARADIGMAS</a:t>
            </a:r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400" dirty="0" smtClean="0"/>
              <a:t>Ao abordar um problema </a:t>
            </a:r>
            <a:r>
              <a:rPr lang="pt-BR" sz="4400" dirty="0"/>
              <a:t>tendemos a querer respostas prontas, derivadas de velhos paradigmas (força </a:t>
            </a:r>
            <a:r>
              <a:rPr lang="pt-BR" sz="4400" dirty="0" smtClean="0"/>
              <a:t>do </a:t>
            </a:r>
            <a:r>
              <a:rPr lang="pt-BR" sz="4400" dirty="0"/>
              <a:t>hábito). Hoje em dia, é preciso buscar respostas </a:t>
            </a:r>
            <a:r>
              <a:rPr lang="pt-BR" sz="4400" dirty="0" smtClean="0"/>
              <a:t>nunca </a:t>
            </a:r>
            <a:r>
              <a:rPr lang="pt-BR" sz="4400" dirty="0"/>
              <a:t>testadas </a:t>
            </a:r>
            <a:r>
              <a:rPr lang="pt-BR" sz="4400" dirty="0" smtClean="0"/>
              <a:t>antes, </a:t>
            </a:r>
            <a:r>
              <a:rPr lang="pt-BR" sz="4400" dirty="0"/>
              <a:t>derivadas de novos paradigmas (fora da própria sombra), que permitem enxergar além</a:t>
            </a:r>
            <a:r>
              <a:rPr lang="pt-BR" sz="4400" dirty="0" smtClean="0"/>
              <a:t>.</a:t>
            </a:r>
            <a:br>
              <a:rPr lang="pt-BR" sz="4400" dirty="0" smtClean="0"/>
            </a:b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Quebrar paradigmas" tornou-se uma exigência no mundo dos negócios. 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>Os </a:t>
            </a:r>
            <a:r>
              <a:rPr lang="pt-BR" sz="4400" dirty="0"/>
              <a:t>profissionais, principalmente os gestores empresariais, precisam rever suas </a:t>
            </a:r>
            <a:r>
              <a:rPr lang="pt-BR" sz="4400" dirty="0" smtClean="0"/>
              <a:t>práticas </a:t>
            </a:r>
            <a:r>
              <a:rPr lang="pt-BR" sz="4400" dirty="0"/>
              <a:t>de pensar, decidir e agir.</a:t>
            </a:r>
            <a:br>
              <a:rPr lang="pt-BR" sz="4400" dirty="0"/>
            </a:br>
            <a:endParaRPr lang="pt-BR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439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" y="1259503"/>
            <a:ext cx="16257589" cy="781561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PARADIGMAS</a:t>
            </a:r>
            <a:endParaRPr lang="pt-BR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010809" y="2080788"/>
            <a:ext cx="11243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 Mark </a:t>
            </a:r>
            <a:r>
              <a:rPr lang="pt-BR" sz="4000" dirty="0" smtClean="0"/>
              <a:t>Twain (1835 – 1910) </a:t>
            </a:r>
          </a:p>
          <a:p>
            <a:r>
              <a:rPr lang="pt-BR" sz="4000" dirty="0" smtClean="0"/>
              <a:t>"</a:t>
            </a:r>
            <a:r>
              <a:rPr lang="pt-BR" sz="4000" dirty="0" err="1"/>
              <a:t>They</a:t>
            </a:r>
            <a:r>
              <a:rPr lang="pt-BR" sz="4000" dirty="0"/>
              <a:t> </a:t>
            </a:r>
            <a:r>
              <a:rPr lang="pt-BR" sz="4000" dirty="0" err="1"/>
              <a:t>did</a:t>
            </a:r>
            <a:r>
              <a:rPr lang="pt-BR" sz="4000" dirty="0"/>
              <a:t> </a:t>
            </a:r>
            <a:r>
              <a:rPr lang="pt-BR" sz="4000" dirty="0" err="1"/>
              <a:t>not</a:t>
            </a:r>
            <a:r>
              <a:rPr lang="pt-BR" sz="4000" dirty="0"/>
              <a:t> </a:t>
            </a:r>
            <a:r>
              <a:rPr lang="pt-BR" sz="4000" dirty="0" err="1"/>
              <a:t>know</a:t>
            </a:r>
            <a:r>
              <a:rPr lang="pt-BR" sz="4000" dirty="0"/>
              <a:t> it </a:t>
            </a:r>
            <a:r>
              <a:rPr lang="pt-BR" sz="4000" dirty="0" err="1"/>
              <a:t>was</a:t>
            </a:r>
            <a:r>
              <a:rPr lang="pt-BR" sz="4000" dirty="0"/>
              <a:t> </a:t>
            </a:r>
            <a:r>
              <a:rPr lang="pt-BR" sz="4000" dirty="0" err="1"/>
              <a:t>impossible</a:t>
            </a:r>
            <a:r>
              <a:rPr lang="pt-BR" sz="4000" dirty="0"/>
              <a:t>, </a:t>
            </a:r>
            <a:r>
              <a:rPr lang="pt-BR" sz="4000" dirty="0" err="1"/>
              <a:t>so</a:t>
            </a:r>
            <a:r>
              <a:rPr lang="pt-BR" sz="4000" dirty="0"/>
              <a:t> </a:t>
            </a:r>
            <a:r>
              <a:rPr lang="pt-BR" sz="4000" dirty="0" err="1"/>
              <a:t>they</a:t>
            </a:r>
            <a:r>
              <a:rPr lang="pt-BR" sz="4000" dirty="0"/>
              <a:t> </a:t>
            </a:r>
            <a:r>
              <a:rPr lang="pt-BR" sz="4000" dirty="0" err="1"/>
              <a:t>did</a:t>
            </a:r>
            <a:r>
              <a:rPr lang="pt-BR" sz="4000" dirty="0"/>
              <a:t> it!".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2" descr="data:image/jpeg;base64,/9j/4AAQSkZJRgABAQAAAQABAAD/2wCEAAkGBxMTEhUTExMWFhUXGB4YFxgYFxoYGhgbGBgaGhoWIBoaHSggGBolGxgbIjEiJSkrLi4uFyAzODMsNygtLisBCgoKBQUFDgUFDisZExkrKysrKysrKysrKysrKysrKysrKysrKysrKysrKysrKysrKysrKysrKysrKysrKysrK//AABEIAOEA4QMBIgACEQEDEQH/xAAcAAABBQEBAQAAAAAAAAAAAAADAAIEBQYBBwj/xAA/EAABAwIEAwUHAgQEBgMAAAABAAIRAyEEEjFBBVFhInGBkfAGEzKhscHRQuEHI1LxFDNygjRDYnOSwhUksv/EABQBAQAAAAAAAAAAAAAAAAAAAAD/xAAUEQEAAAAAAAAAAAAAAAAAAAAA/9oADAMBAAIRAxEAPwDWe8tdPkwIQSzfdPDja6BwbEJFNc/Tku5UAwy9lIbSBN9D68Eyi2CpJeDA9dyA9Ciy8nNsjOaAQREEx+xUNjAL+UqeSMpjX15oB4azjyOlpR8XhQ7Q9rYKCKka6jYfVFZig4gnUafsgLwykIcwz0lSw1rSHaE2KpKuPh5BjURNvGe5T8TUzAn56eKBYnHT8J3gwJVC/izpe0tPZaXSR8I0k8roWIrQ5xzEEaRqDpAvckrA8WxlTO85nMJuZOUuF7RPaBGs7INR/wDOAta9p7AkOaJkHeVNq8Re10h1iARI+S80o8QDXNc5xBB7UTcRYkE3P5Vzh/agHLTLQYl0kTYG3cI+iD0GlxNhNzDtIndSqNQE8vusIysXXbfeQZB8tFa8I44HO93UGV4tE6jTMOlkGvkLrXTCiUKpI5qWNUCLUIo1V2hTRqgG2y62psuVCR3JjQge0ojuYQcsJ+yB73oLnJP1Se39xugH7w+oSTbf1JIOBtr+uiTRqkTz306LmZBxsxPmkXwEwnwRKYJMRZA2hJ7Wo7/UhScPmd8PPTn1XKeH6mAZ6KwoxFgAOe6CMygQTJjfnHRErVWtBG30KVVx1bYdfwoOMrwCCI9dNkDA8uMHzm3mu0mOfNoI3uI8Nwe9U9d78wLeUcwpLKlQaMsYzHtAT0kWQPdUzAyRLbEQQfEJ9PiANmmRYOHLab7RsnVMST/S7lBl3kVW4+vTaASxwdoNu+RMEeCAWPdkzTYC89+07Kh47hGVqYy5S5rcwEnY6iNRfZWnGca9rWw18WBy3ymNCDqLqhOCPvAHkZXDM33bQD1fGsi9t76oMphcYKbnZmtc0jKWntNI1m316p2Fw5LjUYQ5rRJaYzwREA7jXQ6bK0x/CHtcQ5uYE9moPMTaxTKPstUc+TEHoRO+xsdpQF4ZxIUmsLRHvJsXGAxpguJP6hE9y7xPj7DUY8dlzDLX6SNx1adlNxnCBkDT7xtRtm2zOMmR2jADZ1JG26r+A8HfiMUBVrPqBpvLi4W6O1E8uSD1P2Zca9MOAgEbzfmrz/AOFxBQOHUXMGWSIEgj4SOUbKRRxBMteIPMTBQRzaQQlOhAUqte2+l90IsBFteSCPWE9E1hunvbfT9kmUkHGFOqDkkGJ1QboAPcRqmVZCJWPyQHDWx180Cjokue66fRJBzQLpaCUxpOmycwwgdkH90X3YiPM6JMbPeAnxy+uqB7KeYATAHmRzVnRwzQ0ak8/wBlEw8DUX6I1fGATMC2h1QBxYE9TpyU3C8L/lw7U3Vdwlxq1i7ZthHNaemEGSxvBQP0A/fz2UCtg5MNl0bTELdVMM12twmjCMboAEGIbw2pOjW2uL7oOH9nzmzuJJuLi11tqtJvJBqU9kGRq8JMmwvpbl90jw24lsmIkiVqf8OOSHUYEGbq8LZobtjl1mAmuwzQ2Gj1KuMQBBUAugkIK7FYQGdVX8Pw1OmS4Ngi8ab3I6q6qv7M+oVVWpyHGO4z4oNHhMc3KLgxcEXBBUivXaL/AKT8lg+GYwtDmlwlp0J2Nrcr2VjRxbsoEmNrXB/CDS4vGgRJ2F0CtiodM2PlfdZn/HEuyVZlw7DpseY70ZuJa6mD2szRBGsEafQ+aDVNqTp8k8WJWS4bxch+vZItyn7dy0FPHNdE2QTJhccU1p3SJsgaeaiudrtojOfbwUWoTJQEzri5nHqEkBaeiFobX5ojT65rlRvVASkxxMiT3IlamQIMDnaXeaVCmdOd/RU6lhsoNvHU32ugrajyBynnv+FVfzKuYEbwxv8AVGrv9Kn8SoF2hcNgYT6WG921rWkm0OdufHa+yC59msMKdOJBk3O09OivGlVOEblaNraKYyof2QSveoNWumOehCpzQI1bIbqi6SCmu5oGvq2uotTEAImINtlEc9omY8kEXEVJMBRXidfUKW6k0zEGVErUyLCyCJWdtsmsomNoOqRBOvr9ks9jy79EGW4lVp0qjiXZczCwWn4jy3uj4HDPfTJLgKjQLX7QkXt9QgceoZpLT1ItI666KoZRn4Xua8XLXPIa4AWjkfDdBeVca1wayoZvAcNWnUTNp/Csq+HcO0DMtvaJ5HoVnsPxeLuaHtaYcHRmFulnq6ocapyIOZsQWixaRuJ17kEWvhS6GsOV0zl3PhuJVlgsTWa0B8GSQJv5cu4oxJcwOpuZUYP1ss5vRzdu5FwnEWR2xBG5bHiCEFrw7Fugh7D5iP7qVTuEDDvz3YA62uoXH1ctjruOv4QIuvCY83TRz5rhd5IHeXkkhZykgLn1RKDsxAIv63UbPtKk0qhEQLlBaYNgc4NG2v8AdS3US5xaDpqOU81X0sUKFNxN3fVx27kzDY3IC4mXOue/n3ILLFljD1Fu7oAqnFYg5gWzpYba6lCfiJ1Pxd2iBUqyQIJ210Hgg0NB3ZbzU9lKyzTMQ5hADoEbm/qU3iXtpToNAeQ4/wBP6vLdBpmoNYLK4T+IGHe7KTlPU3HSNQrI8bpuHYeD3H8oJ7azQYRPeCD3LOPxfZFQk/HA7p1U/GY5tPV0BBYOrwoz3zcyFTP9p8MDGYG0m4gRr3ARuh0vazDPd2XgwJIO0955ILSoQ7w+vWFFq9/0Pq6peLe1VOmIBuSTodtvXNEZxem4RmDTFwdbjlqg7iHG/f5qK57rjRFqYhswDM6H7qIKom9+UlBQcSptzS74oMZdYOriLWVZiBTcz+W8l0jtOtB2iLRNpKXF60VoacrgZ7p5FRn1sriC0HOZJ+G83PcfugteEkVSRBDwzpDjseRQ62Hlpdo79Q07TT9x9EPh+LY0HOO0D2NJImbHf6SpfF65qHOxsNeAXXAIuMpPWfugHwDFvY4nNHag84K1NGtJgm/KTfqFkX08jzIExeNIKtajrMINwIJ77fRBoqXFizVpjrYDr1UqnjfeCYusrjCQ3tl0CI38lccAxQe0RoBHegvAbIVQ+CKJ5SOqHUIguJgDnsUApKSWb1KSB9RFpvuLkBR1IpusAgM45jDgSBpPNRcfiQ1trSJj16uiYitc7yqHi+ILXDbQBBK4Zig57nG2WwHeeXJW4aGy6TeIAAGv3WZ4aWudGhJvy7/UrYikAATe4DY3tqgpfaziAw9IvqWG2tyRsOa8o4xxyo4k+6LWwD2nCXA76TGui94xvBaeIe33olrLtB5842Ubi/sZhsT/AJjJifhhuo5iDFhbRB8+Mx9QgQ0hs2voRr9fmr3gHEaxqCHTOxBnxjuW1xX8PKNKQHuDSYjPJjleYUngfsNTpOF3kB1ieRHw9QDcTzQaQ4AnCNERab+rLEe1Oep2TIMREi5FtCvXcTSDaYb0XlHtZTmo8sNx8ufyQeeYmgKZPaJv2hrO8RN/shcOxrmv7NEvmwaCQQdo15LV8F9i3YppqOqZDoTrEbAbk8yr6l/DpjaTme9kk5mkNgtIsRDicwIJEHnqgwFLiwqvH8l8i5j+ZEcmGAPrZaDBMbWBdSqy+P1CXN7wdCp3B/Z+pgXvdTdTdI1NMy0X0AceZ5qh9oME5lf3rHdo3IAiN9I0QXWBNRph9zqPuNYUzEV8sE/T5qPw/Gh4Y58B0XGl517vGETF1GukZr7QZ+mn7IMvjax96X2M37xzUXE1QfhkDlsDynXp4KRUH8wtJFrAHUXtuq+oSJA0Mz52OmlkFhoGl7NGgtN4gO16DVPq8QLhcix7MmGz157+accWPcARcy1pm4uOyDcESNCqV9HN+rLAMB0gnoAAUFtj+MF0Bxbmb+ps3B1BPLpsrqhjGuYx3OJ7pWPpMcAOwHDlMz1jmjYbGQRAgTIk/IjvQb1lQVJaNRccuXkrrgnD/didJ5aLIcGzZg6dTcL0LCA5ByN0Dibm64TZMqG/3T2gxEoBz3+SSWTr9UkHXEJ0hsSR+/5QsxSA6d07QgkPpZgRHVUPG8G4tga/pPL9leNdb19kYMB8PUoM5wXhlXV9oiOq1+CcSBOpM+R/C5Rpid5+ykthsRb+10E6Mx1IKFWw1Q2FSBa65RdClUp3QQaXCmt7RJcfkpjGQ4BPqYgAxq46C3mn4ekQQTdBF9pcVkp+C82pyauYjUree0dRpbBWSq4mlTI3JugtuEOaDpAPL6qZiXvHJze7ZVXCsYx2kdyu6YkR+6CkrOa65p6d9lTY+gJ+GPKb/Na7EttFoVJXY0P2JHP8IMuMKWukAAHbQJjqWZ2sDf8AAI8Fe8SAI+/VVDd5n6IA43AtDDUs0iDMST6KyWJpuaWk9kkkF068vmtzixmY4HQjlrH9lheJ520znFtAdj2tIQRq5cQGtAhpuOp3O/4ROHR+qe6de6QoFXGkXbY6SJE9/NPwpLjmLzIvf6deaC7rYmkz4KBPMnT5i6DiAyq3OxsGYMaH5IjsA/3eYAyRqZOvIFWHCOCvFMh1i4g6Rogv/ZfAfyZIvNlrOHmGwdkDg2EDKLWwpuUd0oB1Y+64OSbVHLRJrxGt4QFSXPfdCkgCNBKTT4+uaiMd3xfdEJvMIDk3j0FKpuy9VXuqRrN/WyNOkoLBmLvJmNoRaGJBcL6/hVpMAnf1dDoYsZ2C85uXPvQaei6ELHcTDASdV0m07wqR1Nz6gzjsTcQQbdfmgl+zeIeXvr1AcnwtOsX17loq+KDQYN1TYvieRsMaBpa4hYninte9gHZzyS2wMm8Axz8fNBoOOYq6zGLpsN3ECdiY3Wd4n7W1XyKdMh/MzEDoY5rI4sVari6o4lw3J05xsIQbPF48YeoDTJF4gHUb+K9N4FxFtSmHAi+/gvDuH0TUeM7zLRmvoGgE6b3Hqy9G9mMQGNBGbK+DB0nb7oNZxHEclmcTi7zP7+CsOIVSdOWqzuJP9kEp9T5dfkoNWpGnkiURIn1p9ZUfEix2Hq6DtISdba6fZVnttPu6dLKAXmcx6dOqnYStfxVpWxFN4zOa0im2Q4/pO90HkrMI8vyRecvirxuAdQc0EEv1y9OZ8UbhuJYMQ6qDJEubFpJvoq/ivGXPq5wL89u5BusAyriXCwaI1O3cFqcNw5rYJudO9eVcN9o69MS3ISeukqefaKu51PPVBhwJa2wP3QerhoACbUIUbD4vOwO3tI67oznCNfUIGOdKY4NvdOc/ZMBHK/qEDodz+n5STZ7vJJBBbU1RmqOLIwiZQFn8pzuSFmSzX139d6ArifBAbQc57I1Dp5IlR5jVSMJig0A6OPyAPzJ59EF5VflEuEga30/Kra+Pa/sAx/VEWF5J8lD9oeJNp03X0ERBk5rQOt9Fh28V93VGabOylp3DyJcY5NtH0QajjPEmvlrHNsQYJMkDU3sFW8RbTLKVSRBqFw5loEADkLT3NPNYfifFiKr4vBLZG22Yc/Fcp4qtVLGta5rGdllzlaY1c48z9YQbbGcBYWuqtIubXuWwLTN+/oBsszgsNL3uDgKbCASTEHRoDtC5z7f7ui57Q8bdlbQaQ5ogG3xCIg8r7bDqi4iwoUgfd06r2ug3NyCJAvIIJQBNImsxxe3KWOLiTJb8YAM3DTBZ89lZMxBphgqCGBod8Uw0w0AE6kOLdt9kXF8KpimX52NLqktzAwWGp7zLG+bKRJUapxE/4cNORzPelr81OWsBlonTLBabDWCg07Kzo92+C4CQdntOjhz5Ed6h1wDbX8qqwmMnLSMj4ns7TnGi4NLi2+tJwaSORI3Cs2VWloMklwk20GxidSgTOXT166KNXjL4fv8AdTXAb8lAxbbaT6/sgrv8R7sFxEgbC0j7FZfjftFVxHZPYpD4WM6buJ1K0mPtTMXJgTz81hqjYcR10QT+HhpNzEnXlPVCrgNMNkg9LJ/D6TnGItBuTARcW5rQAHNcR8WXptKCG2sJmLaTsFt/Zr2YpVqbKoqmTtygrJUaebsx8REAaaa/Nei+wvDH0Q7N8JuO8oNBwzhooiA4unUk+oUtxj1yRdN00nogHm56arovonMaDKG8oOZRzC6mZzyKSCM5s35QnMfEc9/XmmNCe16B2QXt1QpRadTkhICiDb0PJdpuGaQdMoETAjXxn5pjSNPOFyvieyQIkm5MygDUoir2dmkagEySSbm3isr7QcEDCarBbR4mSfHbwWswNW5bYAm321Rcbgg5pQeY4fBZhmiSdevy16qfT4XIBIOtjrC2mC4BNgIGytKfs446Qgw2K9nWFgMgEGRA7j8yqXjNNwqsIGVoy2HNv6gPACei9RrcCcBvKjP9n7XaD36fNBhcbUztmT7zJboSczZ6QX+XVA4bXa5lZr4yPdl1gdpweDpfKS4TH6wr3Eez5Y2pcy65JA5zr8vFZp2HIYxo7LgCDmOUXiR1m2ukBB3hojEQ45S5rqRdNgSC0v79IHVx2VjgMUAMpa/3jfiOs2+IAkmPHQ6WVbg6MhvZaXGQXRJAA1mYnXXklQpue+n2spzEl0nUDK4RMA7+KDX4cuc0dRO8p2Ib2ZOvr14puDfETMi3h9tF3F1rG9ggzXG62U5QTpPnbwWUr0odMDvV1xM56uh7V41PT5IdHh+abRsO9BDpAuYQdfKO5Q6bZ10Nh3q9rsNAwWgj+rUEf3UOnQc4AZZBMgAII3C8DVqV6bGgyXXjYble30KORrW2kBZH2Q4BVYG1XDIQZvqRyW0ketkCc6RyTN049UB1SUBHv9eKG11vmlmTddOX1Qc/xHQJJ9/6fokgiMBiIk/lDA/MI7Kd7E3SdA270A2t1+STLa6evXgni8+CYW9ZQcc63rYIJZIn1CNlsfULlEwJlAKABE9FJwuJMjNpogudquBhI9aegg2LHNa0GBB3UyhxVgtLdFkK2LfSpiQXsibagetlRYz2rohwAcQeoKD053F2EXDSqnH8XYDAA9eK89PtOw/8wa+oUKt7R0zPa6mEGu4nj2uGo+yyOOa2977QOfT5qvxXF5jLPr6KDUxJOpnXnA0t3IJ9Noa0louTMTpfXqO9GwtMMaywlon67bqlpVXTbWOfLQKWHQAXEd3rZBbPxd5bNwdNLc0CtXzj/pF3E/qOvkq1+MzEBtm7/jVMq19hA35dEHKMe/zuJaDf8BW3DHtdVDBpJdblOnyVG6nVrOApU6lSNMjS4W6gW8VMoYOthqrPfMdRL7tL4uJuZB6oPR6Ps9QrZX1GTFxtp00Kun4Knbsjs6WsLIfCS00gGuDrDQ28FJdZAJztR5KNbcolZ/TeEKoJA70AqtQzb14IOe4RXm6TadwgHm2lO0sN13muNBsfXq6Dvu+qSH4nz/ZJAJrxpBPVP02/fmo7qxMJ4qyOZ+fegJTIFvUJAjv2/dCp1YOk/Xw6p4frFuaBr2ncEBNdZvrySqVOev5S5oBNkoWOxraLZeYHmhcTxwoMLjHQaz6uvOOMcUfWdmc7uHLkEHtOAqNrYWk/Z7bTym30VVxf2cYaJc4DyUv2Lfm4bhnC/Y+YkEKX7SYsMoEHf8IPJMXhm0511tsoABNov9FYYvDPcS6CRtqVAdVyTa/qQgdUMCD/AGQ231sPPxROG8GxeLMYfD1Kv/U0dkd7z2R5rccP/hNXaz3mNxDKDP1NY5pI01e6Ggz0KDCVcUxo2/M81M4bwXGYsj3VB5bpncMjf/J2o7pW1dxTgvDyfc0ff1W/8x0VLxs55gf7QqfjH8VsS+RRY2kOfxHyFkFjhf4bPaM2JxLWAbMFx/udb5KS48FwepZUeDeT75084uB8l5hxHjOIr3rVnv6F0D/xFlBBsg9P4h/FNjW5cNh7bFxDGjrlasV7Qe09fGFvvssNmA0Rqb79AqUpN+3ruQS8NxCrTM06r2EaQ4+UStPwf+I2KpENrRVZuTZ0bm2pWNBSmQg+gqdUVGNqNMhwBHinGZjLDYnNO86eQv3qg9gMV7zA0ryW9g+FloHOvYoGVWfVNO/JP6n8Lg6IA0wQb/ZdDwbR6K7U+aEImdCgP4/JcUf3J5nzKSCpDpMo7beKhNZFpupFJ9r+aA7RIG5T4B0UZhk+ipLGxc6oOZhvv081Gx+PbSbncbjw7lziePZSGZ0aW09SsPxTiZrPk/CNB3oBcb4k6s8uMhv6QpXsH7Nf4/Eljp9zRaatXqB8LB/qNu4HoqCvWkxrdaz2D9o3YAV4pNfUrhrbugMazMTMbku57IPS/Z0zReMobFR1gIAntQBoNU7FcHfiDAaSOf76Kq/hrx73laoysWZSM40MOLuY+IQd9IXomP4pTpMc5zg1rRJJ2AQZfD+wkthzhT55QHOg9dAfNGp+w3C8Mz3lSkx5F89c5r66HsjyWd4t/FSkG/8A1gapixfLR87k9F5zx72jr4p01ahLbkMBhgjSGyg9A9oP4v06YNLBUmuiwdBDB3NESF5Zxr2kxWJfnrVXuva8gT/SNG8rAKFWbcAXJ2g3Jga96G9kEztqdr96ALtUwun19EQ/6tvXzQyg45cauuXJQcSKcuZYQKErrseS4UGv/htxxtCsaNQ9iqbdHfuF6qTryXzzmjTXY8iNIXu/s/XdUwlF7vicwElBYnT+yE94nf1snt0gob2+SBrjy10/dMJM8/WqPSbcT5oTx9UHc3qP3STM55JIM62pe89P773R3Pt681CaD6CfMnRBOoO3Prqq/jPGm0ha52CLXxAY0u5LCV6xqPLnE306dEBsTiHPJfUdJ2HJRMTWygDaNEXNBn6/JVWMqy78IO0Gy7eNTfyUsC/Px+SLwvhz3skCAb5jYW0HU/lT6LBTJJcHudvEZegtYDn0QSuA1nYV3vi6JEBkxm3Dj0B21P1dxTjlauf5tV1TkBMNO5iL+MquxNcWubjtT+kkmw/KHR2kGJvGpidBtZAWsxkDILnQCTJgTrYSeV1HFOdoAdF9zynnBClVsV2GsayN5+/fbXeNFFxlWASSRkENEG7rdnoTz5NQDFCxfBy6Am3efXNQKh01tsbSNfwrGliw5rA4e7blytsTNrkE/ESQEPEcPi9zGp857JAKCta2fLy/fomube2nNTmUQbRYn7evJPFMdI5TqdJn7IIHuzabJuVTq1EC9gAdZAH5P1UV9Rs6T8kDYjSZ7l17Y1PXX7LrKTnkCwny9fhP90WQ6+tjtPhogjvv6uuZYKPkJifGB6mU0tuYPyQBLZ29fZeofw89q21GNwtYgPbZh0zDYd4XmT29E4UzqLEGQdD3zsbIPoMtPNBLOXNYX2K9uMxbQxJGY2ZV0B/6Xcu9bwkzogY4a20Q6nzRzcfJBrevogj5Skhe67/NcQVTN+/7FMG/d90kkEH2j/4bxCyNL4h65JJIHcT0PePuqOrqe5JJBtsD/wANR7h9HKmHwP7/AMpJIC1v1dzfoEah8Tv9A+oSSQAZ/lt7z9AovHfgb/3D9CuJIH8V/wApnd/7OUz9Df8Asn/8rqSCHjtaP+v/ANmoVDQd5/8ARJJBA4r/AJh8PogUdfXJcSQT6nxN9bpVdf8Af9iupIBv18G/ULp0Z63SSQEd/ln1yUR/w+H2K6kgGzQ+twveuG/5VP8A7Y+iSSAzNVFxWg9bpJIAJJJI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809" y="2051306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157769" y="6237503"/>
            <a:ext cx="1443601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"Não sabendo que era impossível, foi lá e fez</a:t>
            </a:r>
            <a:r>
              <a:rPr lang="pt-BR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endParaRPr lang="pt-BR" sz="5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010809" y="4070986"/>
            <a:ext cx="120259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Jean Cocteau (1889 – 1963)</a:t>
            </a:r>
          </a:p>
          <a:p>
            <a:r>
              <a:rPr lang="fr-FR" sz="4000" dirty="0" smtClean="0"/>
              <a:t>"Ils</a:t>
            </a:r>
            <a:r>
              <a:rPr lang="fr-FR" sz="4000" dirty="0"/>
              <a:t> ne savaient pas que c'était impossible, c'est pourquoi ils l'ont fait."</a:t>
            </a:r>
            <a:endParaRPr lang="pt-BR" sz="4000" dirty="0"/>
          </a:p>
        </p:txBody>
      </p:sp>
      <p:pic>
        <p:nvPicPr>
          <p:cNvPr id="1029" name="Picture 5" descr="http://kdfrases.com/imagens/jean-coctea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809" y="4070986"/>
            <a:ext cx="1800000" cy="19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2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40" y="2319743"/>
            <a:ext cx="16257589" cy="781561"/>
          </a:xfrm>
        </p:spPr>
        <p:txBody>
          <a:bodyPr>
            <a:noAutofit/>
          </a:bodyPr>
          <a:lstStyle/>
          <a:p>
            <a:r>
              <a:rPr lang="pt-B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ADEQUAÇÃO DA FROTA PESQUEIRA</a:t>
            </a:r>
            <a:endParaRPr lang="pt-BR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2" descr="data:image/jpeg;base64,/9j/4AAQSkZJRgABAQAAAQABAAD/2wCEAAkGBxMTEhUTExMWFhUXGB4YFxgYFxoYGhgbGBgaGhoWIBoaHSggGBolGxgbIjEiJSkrLi4uFyAzODMsNygtLisBCgoKBQUFDgUFDisZExkrKysrKysrKysrKysrKysrKysrKysrKysrKysrKysrKysrKysrKysrKysrKysrKysrK//AABEIAOEA4QMBIgACEQEDEQH/xAAcAAABBQEBAQAAAAAAAAAAAAADAAIEBQYBBwj/xAA/EAABAwIEAwUHAgQEBgMAAAABAAIRAyEEEjFBBVFhInGBkfAGEzKhscHRQuEHI1LxFDNygjRDYnOSwhUksv/EABQBAQAAAAAAAAAAAAAAAAAAAAD/xAAUEQEAAAAAAAAAAAAAAAAAAAAA/9oADAMBAAIRAxEAPwDWe8tdPkwIQSzfdPDja6BwbEJFNc/Tku5UAwy9lIbSBN9D68Eyi2CpJeDA9dyA9Ciy8nNsjOaAQREEx+xUNjAL+UqeSMpjX15oB4azjyOlpR8XhQ7Q9rYKCKka6jYfVFZig4gnUafsgLwykIcwz0lSw1rSHaE2KpKuPh5BjURNvGe5T8TUzAn56eKBYnHT8J3gwJVC/izpe0tPZaXSR8I0k8roWIrQ5xzEEaRqDpAvckrA8WxlTO85nMJuZOUuF7RPaBGs7INR/wDOAta9p7AkOaJkHeVNq8Re10h1iARI+S80o8QDXNc5xBB7UTcRYkE3P5Vzh/agHLTLQYl0kTYG3cI+iD0GlxNhNzDtIndSqNQE8vusIysXXbfeQZB8tFa8I44HO93UGV4tE6jTMOlkGvkLrXTCiUKpI5qWNUCLUIo1V2hTRqgG2y62psuVCR3JjQge0ojuYQcsJ+yB73oLnJP1Se39xugH7w+oSTbf1JIOBtr+uiTRqkTz306LmZBxsxPmkXwEwnwRKYJMRZA2hJ7Wo7/UhScPmd8PPTn1XKeH6mAZ6KwoxFgAOe6CMygQTJjfnHRErVWtBG30KVVx1bYdfwoOMrwCCI9dNkDA8uMHzm3mu0mOfNoI3uI8Nwe9U9d78wLeUcwpLKlQaMsYzHtAT0kWQPdUzAyRLbEQQfEJ9PiANmmRYOHLab7RsnVMST/S7lBl3kVW4+vTaASxwdoNu+RMEeCAWPdkzTYC89+07Kh47hGVqYy5S5rcwEnY6iNRfZWnGca9rWw18WBy3ymNCDqLqhOCPvAHkZXDM33bQD1fGsi9t76oMphcYKbnZmtc0jKWntNI1m316p2Fw5LjUYQ5rRJaYzwREA7jXQ6bK0x/CHtcQ5uYE9moPMTaxTKPstUc+TEHoRO+xsdpQF4ZxIUmsLRHvJsXGAxpguJP6hE9y7xPj7DUY8dlzDLX6SNx1adlNxnCBkDT7xtRtm2zOMmR2jADZ1JG26r+A8HfiMUBVrPqBpvLi4W6O1E8uSD1P2Zca9MOAgEbzfmrz/AOFxBQOHUXMGWSIEgj4SOUbKRRxBMteIPMTBQRzaQQlOhAUqte2+l90IsBFteSCPWE9E1hunvbfT9kmUkHGFOqDkkGJ1QboAPcRqmVZCJWPyQHDWx180Cjokue66fRJBzQLpaCUxpOmycwwgdkH90X3YiPM6JMbPeAnxy+uqB7KeYATAHmRzVnRwzQ0ak8/wBlEw8DUX6I1fGATMC2h1QBxYE9TpyU3C8L/lw7U3Vdwlxq1i7ZthHNaemEGSxvBQP0A/fz2UCtg5MNl0bTELdVMM12twmjCMboAEGIbw2pOjW2uL7oOH9nzmzuJJuLi11tqtJvJBqU9kGRq8JMmwvpbl90jw24lsmIkiVqf8OOSHUYEGbq8LZobtjl1mAmuwzQ2Gj1KuMQBBUAugkIK7FYQGdVX8Pw1OmS4Ngi8ab3I6q6qv7M+oVVWpyHGO4z4oNHhMc3KLgxcEXBBUivXaL/AKT8lg+GYwtDmlwlp0J2Nrcr2VjRxbsoEmNrXB/CDS4vGgRJ2F0CtiodM2PlfdZn/HEuyVZlw7DpseY70ZuJa6mD2szRBGsEafQ+aDVNqTp8k8WJWS4bxch+vZItyn7dy0FPHNdE2QTJhccU1p3SJsgaeaiudrtojOfbwUWoTJQEzri5nHqEkBaeiFobX5ojT65rlRvVASkxxMiT3IlamQIMDnaXeaVCmdOd/RU6lhsoNvHU32ugrajyBynnv+FVfzKuYEbwxv8AVGrv9Kn8SoF2hcNgYT6WG921rWkm0OdufHa+yC59msMKdOJBk3O09OivGlVOEblaNraKYyof2QSveoNWumOehCpzQI1bIbqi6SCmu5oGvq2uotTEAImINtlEc9omY8kEXEVJMBRXidfUKW6k0zEGVErUyLCyCJWdtsmsomNoOqRBOvr9ks9jy79EGW4lVp0qjiXZczCwWn4jy3uj4HDPfTJLgKjQLX7QkXt9QgceoZpLT1ItI666KoZRn4Xua8XLXPIa4AWjkfDdBeVca1wayoZvAcNWnUTNp/Csq+HcO0DMtvaJ5HoVnsPxeLuaHtaYcHRmFulnq6ocapyIOZsQWixaRuJ17kEWvhS6GsOV0zl3PhuJVlgsTWa0B8GSQJv5cu4oxJcwOpuZUYP1ss5vRzdu5FwnEWR2xBG5bHiCEFrw7Fugh7D5iP7qVTuEDDvz3YA62uoXH1ctjruOv4QIuvCY83TRz5rhd5IHeXkkhZykgLn1RKDsxAIv63UbPtKk0qhEQLlBaYNgc4NG2v8AdS3US5xaDpqOU81X0sUKFNxN3fVx27kzDY3IC4mXOue/n3ILLFljD1Fu7oAqnFYg5gWzpYba6lCfiJ1Pxd2iBUqyQIJ210Hgg0NB3ZbzU9lKyzTMQ5hADoEbm/qU3iXtpToNAeQ4/wBP6vLdBpmoNYLK4T+IGHe7KTlPU3HSNQrI8bpuHYeD3H8oJ7azQYRPeCD3LOPxfZFQk/HA7p1U/GY5tPV0BBYOrwoz3zcyFTP9p8MDGYG0m4gRr3ARuh0vazDPd2XgwJIO0955ILSoQ7w+vWFFq9/0Pq6peLe1VOmIBuSTodtvXNEZxem4RmDTFwdbjlqg7iHG/f5qK57rjRFqYhswDM6H7qIKom9+UlBQcSptzS74oMZdYOriLWVZiBTcz+W8l0jtOtB2iLRNpKXF60VoacrgZ7p5FRn1sriC0HOZJ+G83PcfugteEkVSRBDwzpDjseRQ62Hlpdo79Q07TT9x9EPh+LY0HOO0D2NJImbHf6SpfF65qHOxsNeAXXAIuMpPWfugHwDFvY4nNHag84K1NGtJgm/KTfqFkX08jzIExeNIKtajrMINwIJ77fRBoqXFizVpjrYDr1UqnjfeCYusrjCQ3tl0CI38lccAxQe0RoBHegvAbIVQ+CKJ5SOqHUIguJgDnsUApKSWb1KSB9RFpvuLkBR1IpusAgM45jDgSBpPNRcfiQ1trSJj16uiYitc7yqHi+ILXDbQBBK4Zig57nG2WwHeeXJW4aGy6TeIAAGv3WZ4aWudGhJvy7/UrYikAATe4DY3tqgpfaziAw9IvqWG2tyRsOa8o4xxyo4k+6LWwD2nCXA76TGui94xvBaeIe33olrLtB5842Ubi/sZhsT/AJjJifhhuo5iDFhbRB8+Mx9QgQ0hs2voRr9fmr3gHEaxqCHTOxBnxjuW1xX8PKNKQHuDSYjPJjleYUngfsNTpOF3kB1ieRHw9QDcTzQaQ4AnCNERab+rLEe1Oep2TIMREi5FtCvXcTSDaYb0XlHtZTmo8sNx8ufyQeeYmgKZPaJv2hrO8RN/shcOxrmv7NEvmwaCQQdo15LV8F9i3YppqOqZDoTrEbAbk8yr6l/DpjaTme9kk5mkNgtIsRDicwIJEHnqgwFLiwqvH8l8i5j+ZEcmGAPrZaDBMbWBdSqy+P1CXN7wdCp3B/Z+pgXvdTdTdI1NMy0X0AceZ5qh9oME5lf3rHdo3IAiN9I0QXWBNRph9zqPuNYUzEV8sE/T5qPw/Gh4Y58B0XGl517vGETF1GukZr7QZ+mn7IMvjax96X2M37xzUXE1QfhkDlsDynXp4KRUH8wtJFrAHUXtuq+oSJA0Mz52OmlkFhoGl7NGgtN4gO16DVPq8QLhcix7MmGz157+accWPcARcy1pm4uOyDcESNCqV9HN+rLAMB0gnoAAUFtj+MF0Bxbmb+ps3B1BPLpsrqhjGuYx3OJ7pWPpMcAOwHDlMz1jmjYbGQRAgTIk/IjvQb1lQVJaNRccuXkrrgnD/didJ5aLIcGzZg6dTcL0LCA5ByN0Dibm64TZMqG/3T2gxEoBz3+SSWTr9UkHXEJ0hsSR+/5QsxSA6d07QgkPpZgRHVUPG8G4tga/pPL9leNdb19kYMB8PUoM5wXhlXV9oiOq1+CcSBOpM+R/C5Rpid5+ykthsRb+10E6Mx1IKFWw1Q2FSBa65RdClUp3QQaXCmt7RJcfkpjGQ4BPqYgAxq46C3mn4ekQQTdBF9pcVkp+C82pyauYjUree0dRpbBWSq4mlTI3JugtuEOaDpAPL6qZiXvHJze7ZVXCsYx2kdyu6YkR+6CkrOa65p6d9lTY+gJ+GPKb/Na7EttFoVJXY0P2JHP8IMuMKWukAAHbQJjqWZ2sDf8AAI8Fe8SAI+/VVDd5n6IA43AtDDUs0iDMST6KyWJpuaWk9kkkF068vmtzixmY4HQjlrH9lheJ520znFtAdj2tIQRq5cQGtAhpuOp3O/4ROHR+qe6de6QoFXGkXbY6SJE9/NPwpLjmLzIvf6deaC7rYmkz4KBPMnT5i6DiAyq3OxsGYMaH5IjsA/3eYAyRqZOvIFWHCOCvFMh1i4g6Rogv/ZfAfyZIvNlrOHmGwdkDg2EDKLWwpuUd0oB1Y+64OSbVHLRJrxGt4QFSXPfdCkgCNBKTT4+uaiMd3xfdEJvMIDk3j0FKpuy9VXuqRrN/WyNOkoLBmLvJmNoRaGJBcL6/hVpMAnf1dDoYsZ2C85uXPvQaei6ELHcTDASdV0m07wqR1Nz6gzjsTcQQbdfmgl+zeIeXvr1AcnwtOsX17loq+KDQYN1TYvieRsMaBpa4hYninte9gHZzyS2wMm8Axz8fNBoOOYq6zGLpsN3ECdiY3Wd4n7W1XyKdMh/MzEDoY5rI4sVari6o4lw3J05xsIQbPF48YeoDTJF4gHUb+K9N4FxFtSmHAi+/gvDuH0TUeM7zLRmvoGgE6b3Hqy9G9mMQGNBGbK+DB0nb7oNZxHEclmcTi7zP7+CsOIVSdOWqzuJP9kEp9T5dfkoNWpGnkiURIn1p9ZUfEix2Hq6DtISdba6fZVnttPu6dLKAXmcx6dOqnYStfxVpWxFN4zOa0im2Q4/pO90HkrMI8vyRecvirxuAdQc0EEv1y9OZ8UbhuJYMQ6qDJEubFpJvoq/ivGXPq5wL89u5BusAyriXCwaI1O3cFqcNw5rYJudO9eVcN9o69MS3ISeukqefaKu51PPVBhwJa2wP3QerhoACbUIUbD4vOwO3tI67oznCNfUIGOdKY4NvdOc/ZMBHK/qEDodz+n5STZ7vJJBBbU1RmqOLIwiZQFn8pzuSFmSzX139d6ArifBAbQc57I1Dp5IlR5jVSMJig0A6OPyAPzJ59EF5VflEuEga30/Kra+Pa/sAx/VEWF5J8lD9oeJNp03X0ERBk5rQOt9Fh28V93VGabOylp3DyJcY5NtH0QajjPEmvlrHNsQYJMkDU3sFW8RbTLKVSRBqFw5loEADkLT3NPNYfifFiKr4vBLZG22Yc/Fcp4qtVLGta5rGdllzlaY1c48z9YQbbGcBYWuqtIubXuWwLTN+/oBsszgsNL3uDgKbCASTEHRoDtC5z7f7ui57Q8bdlbQaQ5ogG3xCIg8r7bDqi4iwoUgfd06r2ug3NyCJAvIIJQBNImsxxe3KWOLiTJb8YAM3DTBZ89lZMxBphgqCGBod8Uw0w0AE6kOLdt9kXF8KpimX52NLqktzAwWGp7zLG+bKRJUapxE/4cNORzPelr81OWsBlonTLBabDWCg07Kzo92+C4CQdntOjhz5Ed6h1wDbX8qqwmMnLSMj4ns7TnGi4NLi2+tJwaSORI3Cs2VWloMklwk20GxidSgTOXT166KNXjL4fv8AdTXAb8lAxbbaT6/sgrv8R7sFxEgbC0j7FZfjftFVxHZPYpD4WM6buJ1K0mPtTMXJgTz81hqjYcR10QT+HhpNzEnXlPVCrgNMNkg9LJ/D6TnGItBuTARcW5rQAHNcR8WXptKCG2sJmLaTsFt/Zr2YpVqbKoqmTtygrJUaebsx8REAaaa/Nei+wvDH0Q7N8JuO8oNBwzhooiA4unUk+oUtxj1yRdN00nogHm56arovonMaDKG8oOZRzC6mZzyKSCM5s35QnMfEc9/XmmNCe16B2QXt1QpRadTkhICiDb0PJdpuGaQdMoETAjXxn5pjSNPOFyvieyQIkm5MygDUoir2dmkagEySSbm3isr7QcEDCarBbR4mSfHbwWswNW5bYAm321Rcbgg5pQeY4fBZhmiSdevy16qfT4XIBIOtjrC2mC4BNgIGytKfs446Qgw2K9nWFgMgEGRA7j8yqXjNNwqsIGVoy2HNv6gPACei9RrcCcBvKjP9n7XaD36fNBhcbUztmT7zJboSczZ6QX+XVA4bXa5lZr4yPdl1gdpweDpfKS4TH6wr3Eez5Y2pcy65JA5zr8vFZp2HIYxo7LgCDmOUXiR1m2ukBB3hojEQ45S5rqRdNgSC0v79IHVx2VjgMUAMpa/3jfiOs2+IAkmPHQ6WVbg6MhvZaXGQXRJAA1mYnXXklQpue+n2spzEl0nUDK4RMA7+KDX4cuc0dRO8p2Ib2ZOvr14puDfETMi3h9tF3F1rG9ggzXG62U5QTpPnbwWUr0odMDvV1xM56uh7V41PT5IdHh+abRsO9BDpAuYQdfKO5Q6bZ10Nh3q9rsNAwWgj+rUEf3UOnQc4AZZBMgAII3C8DVqV6bGgyXXjYble30KORrW2kBZH2Q4BVYG1XDIQZvqRyW0ketkCc6RyTN049UB1SUBHv9eKG11vmlmTddOX1Qc/xHQJJ9/6fokgiMBiIk/lDA/MI7Kd7E3SdA270A2t1+STLa6evXgni8+CYW9ZQcc63rYIJZIn1CNlsfULlEwJlAKABE9FJwuJMjNpogudquBhI9aegg2LHNa0GBB3UyhxVgtLdFkK2LfSpiQXsibagetlRYz2rohwAcQeoKD053F2EXDSqnH8XYDAA9eK89PtOw/8wa+oUKt7R0zPa6mEGu4nj2uGo+yyOOa2977QOfT5qvxXF5jLPr6KDUxJOpnXnA0t3IJ9Noa0louTMTpfXqO9GwtMMaywlon67bqlpVXTbWOfLQKWHQAXEd3rZBbPxd5bNwdNLc0CtXzj/pF3E/qOvkq1+MzEBtm7/jVMq19hA35dEHKMe/zuJaDf8BW3DHtdVDBpJdblOnyVG6nVrOApU6lSNMjS4W6gW8VMoYOthqrPfMdRL7tL4uJuZB6oPR6Ps9QrZX1GTFxtp00Kun4Knbsjs6WsLIfCS00gGuDrDQ28FJdZAJztR5KNbcolZ/TeEKoJA70AqtQzb14IOe4RXm6TadwgHm2lO0sN13muNBsfXq6Dvu+qSH4nz/ZJAJrxpBPVP02/fmo7qxMJ4qyOZ+fegJTIFvUJAjv2/dCp1YOk/Xw6p4frFuaBr2ncEBNdZvrySqVOev5S5oBNkoWOxraLZeYHmhcTxwoMLjHQaz6uvOOMcUfWdmc7uHLkEHtOAqNrYWk/Z7bTym30VVxf2cYaJc4DyUv2Lfm4bhnC/Y+YkEKX7SYsMoEHf8IPJMXhm0511tsoABNov9FYYvDPcS6CRtqVAdVyTa/qQgdUMCD/AGQ231sPPxROG8GxeLMYfD1Kv/U0dkd7z2R5rccP/hNXaz3mNxDKDP1NY5pI01e6Ggz0KDCVcUxo2/M81M4bwXGYsj3VB5bpncMjf/J2o7pW1dxTgvDyfc0ff1W/8x0VLxs55gf7QqfjH8VsS+RRY2kOfxHyFkFjhf4bPaM2JxLWAbMFx/udb5KS48FwepZUeDeT75084uB8l5hxHjOIr3rVnv6F0D/xFlBBsg9P4h/FNjW5cNh7bFxDGjrlasV7Qe09fGFvvssNmA0Rqb79AqUpN+3ruQS8NxCrTM06r2EaQ4+UStPwf+I2KpENrRVZuTZ0bm2pWNBSmQg+gqdUVGNqNMhwBHinGZjLDYnNO86eQv3qg9gMV7zA0ryW9g+FloHOvYoGVWfVNO/JP6n8Lg6IA0wQb/ZdDwbR6K7U+aEImdCgP4/JcUf3J5nzKSCpDpMo7beKhNZFpupFJ9r+aA7RIG5T4B0UZhk+ipLGxc6oOZhvv081Gx+PbSbncbjw7lziePZSGZ0aW09SsPxTiZrPk/CNB3oBcb4k6s8uMhv6QpXsH7Nf4/Eljp9zRaatXqB8LB/qNu4HoqCvWkxrdaz2D9o3YAV4pNfUrhrbugMazMTMbku57IPS/Z0zReMobFR1gIAntQBoNU7FcHfiDAaSOf76Kq/hrx73laoysWZSM40MOLuY+IQd9IXomP4pTpMc5zg1rRJJ2AQZfD+wkthzhT55QHOg9dAfNGp+w3C8Mz3lSkx5F89c5r66HsjyWd4t/FSkG/8A1gapixfLR87k9F5zx72jr4p01ahLbkMBhgjSGyg9A9oP4v06YNLBUmuiwdBDB3NESF5Zxr2kxWJfnrVXuva8gT/SNG8rAKFWbcAXJ2g3Jga96G9kEztqdr96ALtUwun19EQ/6tvXzQyg45cauuXJQcSKcuZYQKErrseS4UGv/htxxtCsaNQ9iqbdHfuF6qTryXzzmjTXY8iNIXu/s/XdUwlF7vicwElBYnT+yE94nf1snt0gob2+SBrjy10/dMJM8/WqPSbcT5oTx9UHc3qP3STM55JIM62pe89P773R3Pt681CaD6CfMnRBOoO3Prqq/jPGm0ha52CLXxAY0u5LCV6xqPLnE306dEBsTiHPJfUdJ2HJRMTWygDaNEXNBn6/JVWMqy78IO0Gy7eNTfyUsC/Px+SLwvhz3skCAb5jYW0HU/lT6LBTJJcHudvEZegtYDn0QSuA1nYV3vi6JEBkxm3Dj0B21P1dxTjlauf5tV1TkBMNO5iL+MquxNcWubjtT+kkmw/KHR2kGJvGpidBtZAWsxkDILnQCTJgTrYSeV1HFOdoAdF9zynnBClVsV2GsayN5+/fbXeNFFxlWASSRkENEG7rdnoTz5NQDFCxfBy6Am3efXNQKh01tsbSNfwrGliw5rA4e7blytsTNrkE/ESQEPEcPi9zGp857JAKCta2fLy/fomube2nNTmUQbRYn7evJPFMdI5TqdJn7IIHuzabJuVTq1EC9gAdZAH5P1UV9Rs6T8kDYjSZ7l17Y1PXX7LrKTnkCwny9fhP90WQ6+tjtPhogjvv6uuZYKPkJifGB6mU0tuYPyQBLZ29fZeofw89q21GNwtYgPbZh0zDYd4XmT29E4UzqLEGQdD3zsbIPoMtPNBLOXNYX2K9uMxbQxJGY2ZV0B/6Xcu9bwkzogY4a20Q6nzRzcfJBrevogj5Skhe67/NcQVTN+/7FMG/d90kkEH2j/4bxCyNL4h65JJIHcT0PePuqOrqe5JJBtsD/wANR7h9HKmHwP7/AMpJIC1v1dzfoEah8Tv9A+oSSQAZ/lt7z9AovHfgb/3D9CuJIH8V/wApnd/7OUz9Df8Asn/8rqSCHjtaP+v/ANmoVDQd5/8ARJJBA4r/AJh8PogUdfXJcSQT6nxN9bpVdf8Af9iupIBv18G/ULp0Z63SSQEd/ln1yUR/w+H2K6kgGzQ+twveuG/5VP8A7Y+iSSAzNVFxWg9bpJIAJJJI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821571" y="3662181"/>
            <a:ext cx="144360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t-B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que não?</a:t>
            </a:r>
            <a:endParaRPr lang="pt-B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821570" y="5142932"/>
            <a:ext cx="144360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 que ousar sonhar!</a:t>
            </a:r>
            <a:endParaRPr lang="pt-B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821568" y="6635448"/>
            <a:ext cx="128741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Obrigado.</a:t>
            </a:r>
            <a:endParaRPr lang="pt-B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773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248</Words>
  <Application>Microsoft Office PowerPoint</Application>
  <PresentationFormat>Personalizar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Office Theme</vt:lpstr>
      <vt:lpstr>Apresentação do PowerPoint</vt:lpstr>
      <vt:lpstr>Na primeira reunião ordinária de 2016, realizada em abril, o Conselho Diretor do Fundo da Marinha Mercante (CDFMM) aprovou R$ 1,629 bilhão para o financiamento de projetos da indústria naval. </vt:lpstr>
      <vt:lpstr>Na primeira reunião ordinária de 2016, realizada em abril, o Conselho Diretor do Fundo da Marinha Mercante (CDFMM) aprovou R$ 1,629 bilhão para o financiamento de projetos da indústria naval. </vt:lpstr>
      <vt:lpstr>O Mito da Caverna: Metáfora escrita por Platão sobre aparências e realidade.  </vt:lpstr>
      <vt:lpstr>O Mito da Caverna: Metáfora escrita por Platão sobre aparências e realidade.  </vt:lpstr>
      <vt:lpstr>PARADIGMAS Ao abordar um problema tendemos a querer respostas prontas, derivadas de velhos paradigmas (força do hábito). Hoje em dia, é preciso buscar respostas nunca testadas antes, derivadas de novos paradigmas (fora da própria sombra), que permitem enxergar além. "Quebrar paradigmas" tornou-se uma exigência no mundo dos negócios.  Os profissionais, principalmente os gestores empresariais, precisam rever suas práticas de pensar, decidir e agir. </vt:lpstr>
      <vt:lpstr>PARADIGMAS</vt:lpstr>
      <vt:lpstr>ADEQUAÇÃO DA FROTA PESQUEIRA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Dále Ideias</dc:creator>
  <cp:lastModifiedBy>GEHR-INTERNATIONAL</cp:lastModifiedBy>
  <cp:revision>47</cp:revision>
  <dcterms:created xsi:type="dcterms:W3CDTF">2015-03-09T13:20:49Z</dcterms:created>
  <dcterms:modified xsi:type="dcterms:W3CDTF">2016-09-19T14:01:41Z</dcterms:modified>
</cp:coreProperties>
</file>